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9"/>
  </p:notesMasterIdLst>
  <p:handoutMasterIdLst>
    <p:handoutMasterId r:id="rId40"/>
  </p:handoutMasterIdLst>
  <p:sldIdLst>
    <p:sldId id="292" r:id="rId5"/>
    <p:sldId id="754" r:id="rId6"/>
    <p:sldId id="757" r:id="rId7"/>
    <p:sldId id="294" r:id="rId8"/>
    <p:sldId id="314" r:id="rId9"/>
    <p:sldId id="316" r:id="rId10"/>
    <p:sldId id="315" r:id="rId11"/>
    <p:sldId id="317" r:id="rId12"/>
    <p:sldId id="318" r:id="rId13"/>
    <p:sldId id="758" r:id="rId14"/>
    <p:sldId id="759" r:id="rId15"/>
    <p:sldId id="302" r:id="rId16"/>
    <p:sldId id="297" r:id="rId17"/>
    <p:sldId id="303" r:id="rId18"/>
    <p:sldId id="304" r:id="rId19"/>
    <p:sldId id="305" r:id="rId20"/>
    <p:sldId id="306" r:id="rId21"/>
    <p:sldId id="307" r:id="rId22"/>
    <p:sldId id="309" r:id="rId23"/>
    <p:sldId id="311" r:id="rId24"/>
    <p:sldId id="746" r:id="rId25"/>
    <p:sldId id="747" r:id="rId26"/>
    <p:sldId id="748" r:id="rId27"/>
    <p:sldId id="760" r:id="rId28"/>
    <p:sldId id="749" r:id="rId29"/>
    <p:sldId id="312" r:id="rId30"/>
    <p:sldId id="310" r:id="rId31"/>
    <p:sldId id="751" r:id="rId32"/>
    <p:sldId id="300" r:id="rId33"/>
    <p:sldId id="750" r:id="rId34"/>
    <p:sldId id="301" r:id="rId35"/>
    <p:sldId id="761" r:id="rId36"/>
    <p:sldId id="752" r:id="rId37"/>
    <p:sldId id="293" r:id="rId3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B6"/>
    <a:srgbClr val="E98B0D"/>
    <a:srgbClr val="113F6F"/>
    <a:srgbClr val="013D61"/>
    <a:srgbClr val="F3703A"/>
    <a:srgbClr val="515083"/>
    <a:srgbClr val="2F305C"/>
    <a:srgbClr val="3C4798"/>
    <a:srgbClr val="E68637"/>
    <a:srgbClr val="F6A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52" autoAdjust="0"/>
    <p:restoredTop sz="94639" autoAdjust="0"/>
  </p:normalViewPr>
  <p:slideViewPr>
    <p:cSldViewPr snapToGrid="0">
      <p:cViewPr varScale="1">
        <p:scale>
          <a:sx n="85" d="100"/>
          <a:sy n="85" d="100"/>
        </p:scale>
        <p:origin x="77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13/05/2025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13/05/2025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68AC074-6672-44B4-AE77-4AF98D9B0B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758046-C272-46B4-9229-B84F78B857DB}" type="slidenum">
              <a:rPr lang="it-IT" altLang="it-IT"/>
              <a:pPr/>
              <a:t>2</a:t>
            </a:fld>
            <a:endParaRPr lang="it-IT" altLang="it-IT"/>
          </a:p>
        </p:txBody>
      </p:sp>
      <p:sp>
        <p:nvSpPr>
          <p:cNvPr id="137217" name="Rectangle 1">
            <a:extLst>
              <a:ext uri="{FF2B5EF4-FFF2-40B4-BE49-F238E27FC236}">
                <a16:creationId xmlns:a16="http://schemas.microsoft.com/office/drawing/2014/main" id="{188EDC49-DABC-44FE-BACF-4B933F84E0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4767C328-3D12-4778-BE9C-17D4B707FA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168AC074-6672-44B4-AE77-4AF98D9B0B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758046-C272-46B4-9229-B84F78B857DB}" type="slidenum">
              <a:rPr lang="it-IT" altLang="it-IT"/>
              <a:pPr/>
              <a:t>3</a:t>
            </a:fld>
            <a:endParaRPr lang="it-IT" altLang="it-IT"/>
          </a:p>
        </p:txBody>
      </p:sp>
      <p:sp>
        <p:nvSpPr>
          <p:cNvPr id="137217" name="Rectangle 1">
            <a:extLst>
              <a:ext uri="{FF2B5EF4-FFF2-40B4-BE49-F238E27FC236}">
                <a16:creationId xmlns:a16="http://schemas.microsoft.com/office/drawing/2014/main" id="{188EDC49-DABC-44FE-BACF-4B933F84E0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4767C328-3D12-4778-BE9C-17D4B707FA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6022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DFAB8DF2-5E8E-AAC9-5CFB-04F9609C1AF6}"/>
              </a:ext>
            </a:extLst>
          </p:cNvPr>
          <p:cNvSpPr/>
          <p:nvPr userDrawn="1"/>
        </p:nvSpPr>
        <p:spPr>
          <a:xfrm rot="16200000">
            <a:off x="6073140" y="60104"/>
            <a:ext cx="45719" cy="12192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0775C3D-C100-72AE-04FB-C04AC0D7DE43}"/>
              </a:ext>
            </a:extLst>
          </p:cNvPr>
          <p:cNvSpPr/>
          <p:nvPr userDrawn="1"/>
        </p:nvSpPr>
        <p:spPr>
          <a:xfrm>
            <a:off x="0" y="6174807"/>
            <a:ext cx="12192000" cy="683193"/>
          </a:xfrm>
          <a:prstGeom prst="rect">
            <a:avLst/>
          </a:prstGeom>
          <a:solidFill>
            <a:srgbClr val="113F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434494" y="-124691"/>
            <a:ext cx="2857500" cy="6299498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E029AD-6703-A540-841D-BE7462E7B0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807"/>
            <a:ext cx="3707476" cy="683193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1867750-EA89-EFEA-40CB-4FA8E18FEF5A}"/>
              </a:ext>
            </a:extLst>
          </p:cNvPr>
          <p:cNvSpPr/>
          <p:nvPr userDrawn="1"/>
        </p:nvSpPr>
        <p:spPr>
          <a:xfrm rot="16200000">
            <a:off x="6073140" y="76728"/>
            <a:ext cx="45719" cy="12191999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13/05/2025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9.xml"/><Relationship Id="rId1" Type="http://schemas.openxmlformats.org/officeDocument/2006/relationships/video" Target="file:///C:\Users\Polese\Documents\desktop\Lezione%20endoscopia%20operativa%20esofago%20Specializzandi%202021\1-s2.0-S2590030721000246-mmc4.mp4.mp4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3697" y="758952"/>
            <a:ext cx="5621983" cy="3227514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L’ENDOSCOPIA NELLE URGENZE DOPO CHIRURGIA BARIATRICA</a:t>
            </a:r>
            <a:endParaRPr lang="it-IT" dirty="0"/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8650" y="4214346"/>
            <a:ext cx="6700345" cy="136842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it-IT" sz="6700" b="1" dirty="0">
                <a:solidFill>
                  <a:srgbClr val="00ACB6"/>
                </a:solidFill>
              </a:rPr>
              <a:t>Lino polese</a:t>
            </a:r>
          </a:p>
          <a:p>
            <a:pPr algn="ctr"/>
            <a:r>
              <a:rPr lang="it-IT" sz="2200" b="1" dirty="0" err="1">
                <a:solidFill>
                  <a:srgbClr val="00ACB6"/>
                </a:solidFill>
              </a:rPr>
              <a:t>Uosd</a:t>
            </a:r>
            <a:r>
              <a:rPr lang="it-IT" sz="2200" b="1" dirty="0">
                <a:solidFill>
                  <a:srgbClr val="00ACB6"/>
                </a:solidFill>
              </a:rPr>
              <a:t> chirurgia </a:t>
            </a:r>
            <a:r>
              <a:rPr lang="it-IT" sz="2200" b="1" dirty="0" err="1">
                <a:solidFill>
                  <a:srgbClr val="00ACB6"/>
                </a:solidFill>
              </a:rPr>
              <a:t>bariatrica</a:t>
            </a:r>
            <a:r>
              <a:rPr lang="it-IT" sz="2200" b="1" dirty="0">
                <a:solidFill>
                  <a:srgbClr val="00ACB6"/>
                </a:solidFill>
              </a:rPr>
              <a:t>- Az. </a:t>
            </a:r>
            <a:r>
              <a:rPr lang="it-IT" sz="2200" b="1" dirty="0" err="1">
                <a:solidFill>
                  <a:srgbClr val="00ACB6"/>
                </a:solidFill>
              </a:rPr>
              <a:t>Osp</a:t>
            </a:r>
            <a:r>
              <a:rPr lang="it-IT" sz="2200" b="1" dirty="0">
                <a:solidFill>
                  <a:srgbClr val="00ACB6"/>
                </a:solidFill>
              </a:rPr>
              <a:t>.-</a:t>
            </a:r>
            <a:r>
              <a:rPr lang="it-IT" sz="2200" b="1" dirty="0" err="1">
                <a:solidFill>
                  <a:srgbClr val="00ACB6"/>
                </a:solidFill>
              </a:rPr>
              <a:t>universita’</a:t>
            </a:r>
            <a:r>
              <a:rPr lang="it-IT" sz="2200" b="1" dirty="0">
                <a:solidFill>
                  <a:srgbClr val="00ACB6"/>
                </a:solidFill>
              </a:rPr>
              <a:t> </a:t>
            </a:r>
            <a:r>
              <a:rPr lang="it-IT" sz="2200" b="1" dirty="0" err="1">
                <a:solidFill>
                  <a:srgbClr val="00ACB6"/>
                </a:solidFill>
              </a:rPr>
              <a:t>padova</a:t>
            </a:r>
            <a:endParaRPr lang="it-IT" sz="2200" b="1" dirty="0">
              <a:solidFill>
                <a:srgbClr val="00ACB6"/>
              </a:solidFill>
            </a:endParaRPr>
          </a:p>
          <a:p>
            <a:pPr algn="ctr"/>
            <a:r>
              <a:rPr lang="it-IT" sz="2200" b="1" dirty="0">
                <a:solidFill>
                  <a:srgbClr val="00ACB6"/>
                </a:solidFill>
              </a:rPr>
              <a:t>(Dir dr. M. Foletto)</a:t>
            </a:r>
          </a:p>
          <a:p>
            <a:pPr algn="ctr"/>
            <a:endParaRPr lang="it-IT" sz="1900" b="1" dirty="0">
              <a:solidFill>
                <a:srgbClr val="00ACB6"/>
              </a:solidFill>
            </a:endParaRPr>
          </a:p>
        </p:txBody>
      </p:sp>
      <p:pic>
        <p:nvPicPr>
          <p:cNvPr id="5" name="Picture 4" descr="SigilloLogoLAST_WhiteOK">
            <a:extLst>
              <a:ext uri="{FF2B5EF4-FFF2-40B4-BE49-F238E27FC236}">
                <a16:creationId xmlns:a16="http://schemas.microsoft.com/office/drawing/2014/main" id="{AB8971CC-98DB-455A-B60E-9558254D0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7642" y="5750630"/>
            <a:ext cx="2350489" cy="101446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B45973D-C48D-4EC5-808F-AA37310EE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87" y="5582771"/>
            <a:ext cx="1275229" cy="127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57773" y="616040"/>
            <a:ext cx="854491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MODALITA’ DI EMOSTASI</a:t>
            </a:r>
          </a:p>
          <a:p>
            <a:endParaRPr lang="it-IT" dirty="0"/>
          </a:p>
          <a:p>
            <a:r>
              <a:rPr lang="it-IT" b="1" dirty="0"/>
              <a:t>SCEGLIERE LA TECNICA PIU’ SICURA E PIU’ RAPIDA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b="1" dirty="0"/>
              <a:t>EMOSTASI MECCANICA </a:t>
            </a:r>
          </a:p>
          <a:p>
            <a:r>
              <a:rPr lang="it-IT" dirty="0"/>
              <a:t>     TTS clips</a:t>
            </a:r>
          </a:p>
          <a:p>
            <a:r>
              <a:rPr lang="it-IT" dirty="0"/>
              <a:t>     OTSC clips</a:t>
            </a:r>
          </a:p>
          <a:p>
            <a:pPr marL="285750" indent="-285750">
              <a:buFontTx/>
              <a:buChar char="-"/>
            </a:pPr>
            <a:r>
              <a:rPr lang="it-IT" dirty="0"/>
              <a:t>EMOSTASI TERMICA (</a:t>
            </a:r>
            <a:r>
              <a:rPr lang="it-IT" dirty="0" err="1"/>
              <a:t>coagrasp</a:t>
            </a:r>
            <a:r>
              <a:rPr lang="it-IT" dirty="0"/>
              <a:t>, APC, </a:t>
            </a:r>
            <a:r>
              <a:rPr lang="it-IT" dirty="0" err="1"/>
              <a:t>diode</a:t>
            </a:r>
            <a:r>
              <a:rPr lang="it-IT" dirty="0"/>
              <a:t> laser)</a:t>
            </a:r>
          </a:p>
          <a:p>
            <a:pPr marL="285750" indent="-285750">
              <a:buFontTx/>
              <a:buChar char="-"/>
            </a:pPr>
            <a:r>
              <a:rPr lang="it-IT" dirty="0"/>
              <a:t>TERAPIA INIETTIVA (adrenalina, </a:t>
            </a:r>
            <a:r>
              <a:rPr lang="it-IT" dirty="0" err="1"/>
              <a:t>atossisclerol</a:t>
            </a:r>
            <a:r>
              <a:rPr lang="it-IT" dirty="0"/>
              <a:t>, </a:t>
            </a:r>
            <a:r>
              <a:rPr lang="it-IT" dirty="0" err="1"/>
              <a:t>cianoacrilato</a:t>
            </a:r>
            <a:r>
              <a:rPr lang="it-IT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/>
              <a:t>AGENTI EMOSTATICI (polveri, gel…) </a:t>
            </a:r>
            <a:r>
              <a:rPr lang="it-IT" dirty="0" err="1"/>
              <a:t>Hemospray</a:t>
            </a:r>
            <a:r>
              <a:rPr lang="it-IT" dirty="0"/>
              <a:t>, </a:t>
            </a:r>
            <a:r>
              <a:rPr lang="it-IT" dirty="0" err="1"/>
              <a:t>Endoclot</a:t>
            </a:r>
            <a:r>
              <a:rPr lang="it-IT" dirty="0"/>
              <a:t>, </a:t>
            </a:r>
            <a:r>
              <a:rPr lang="it-IT" dirty="0" err="1"/>
              <a:t>Purastat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SUTURING (Apollo, X </a:t>
            </a:r>
            <a:r>
              <a:rPr lang="it-IT" dirty="0" err="1"/>
              <a:t>Tack</a:t>
            </a:r>
            <a:r>
              <a:rPr lang="it-IT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dirty="0"/>
              <a:t>STENTING</a:t>
            </a:r>
          </a:p>
          <a:p>
            <a:endParaRPr lang="it-IT" dirty="0"/>
          </a:p>
          <a:p>
            <a:endParaRPr lang="it-IT" b="1" dirty="0"/>
          </a:p>
        </p:txBody>
      </p:sp>
      <p:pic>
        <p:nvPicPr>
          <p:cNvPr id="3" name="Picture 5" descr="C:\Users\a\Pictures\immagini per lez. studenti\QuickClip2Longlg.jpg">
            <a:extLst>
              <a:ext uri="{FF2B5EF4-FFF2-40B4-BE49-F238E27FC236}">
                <a16:creationId xmlns:a16="http://schemas.microsoft.com/office/drawing/2014/main" id="{1DCAC54A-636A-40DE-A69A-5C128DAF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486" y="0"/>
            <a:ext cx="2589905" cy="332341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A61421-3B16-4861-B768-45B9A9D41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541" y="3116905"/>
            <a:ext cx="2609850" cy="1752600"/>
          </a:xfrm>
          <a:prstGeom prst="rect">
            <a:avLst/>
          </a:prstGeom>
        </p:spPr>
      </p:pic>
      <p:pic>
        <p:nvPicPr>
          <p:cNvPr id="5" name="Picture 2" descr="C:\Users\a\Pictures\immagini per lez. studenti\456-5_default.jpg">
            <a:extLst>
              <a:ext uri="{FF2B5EF4-FFF2-40B4-BE49-F238E27FC236}">
                <a16:creationId xmlns:a16="http://schemas.microsoft.com/office/drawing/2014/main" id="{85743D5E-EA29-4584-86E0-274BEAC00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773" y="3912078"/>
            <a:ext cx="2080713" cy="18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29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3339110" y="829064"/>
            <a:ext cx="85449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LEAKAGE </a:t>
            </a:r>
          </a:p>
          <a:p>
            <a:endParaRPr lang="it-IT" dirty="0"/>
          </a:p>
          <a:p>
            <a:endParaRPr lang="it-IT" dirty="0"/>
          </a:p>
          <a:p>
            <a:endParaRPr lang="it-IT" sz="20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EC9A6E-C584-44E1-8AFC-2376A54A6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54" y="1002370"/>
            <a:ext cx="3878040" cy="45558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C7498A-C288-46E6-A24E-D2EBAEB5D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46" y="1904300"/>
            <a:ext cx="3866801" cy="28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92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954926" y="1198180"/>
            <a:ext cx="85449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LEAK ANASTOMOTICO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800" b="1" dirty="0"/>
              <a:t>ACUTO                     &lt;7 GG</a:t>
            </a:r>
          </a:p>
          <a:p>
            <a:r>
              <a:rPr lang="it-IT" sz="2800" b="1" dirty="0"/>
              <a:t>PRECOCE                 1-6 SETTIMANE</a:t>
            </a:r>
          </a:p>
          <a:p>
            <a:r>
              <a:rPr lang="it-IT" sz="2800" b="1" dirty="0"/>
              <a:t>TARDIVO                  6 SETTIMANE-3 MESI</a:t>
            </a:r>
          </a:p>
          <a:p>
            <a:r>
              <a:rPr lang="it-IT" sz="2800" b="1" dirty="0"/>
              <a:t>CRONICO                 &gt; 3 MESI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Circa il 20% delle fistole acute o precoci diventano croniche o tardive se non trattate adeguatamente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D385C1-6086-462C-BB63-21174896B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988" y="782612"/>
            <a:ext cx="3554924" cy="23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16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24185" y="604793"/>
            <a:ext cx="85449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LEAK DOPO SLEEVE (1.9-5.3%)</a:t>
            </a:r>
          </a:p>
          <a:p>
            <a:endParaRPr lang="it-IT" dirty="0"/>
          </a:p>
          <a:p>
            <a:r>
              <a:rPr lang="it-IT" dirty="0"/>
              <a:t>Solitamente si forma </a:t>
            </a:r>
            <a:r>
              <a:rPr lang="it-IT" b="1" dirty="0"/>
              <a:t>subito sotto la giunzione esofago-gastrica (parete più sottile, alta pressione, vascolarizzazione borderline) </a:t>
            </a:r>
            <a:r>
              <a:rPr lang="it-IT" dirty="0"/>
              <a:t>e può causare un ascesso sub-frenico, una fistola gastro-cutanea, pleurite, infezione polmonare, fino a fistole gastro-bronchiali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A6AC681-C628-416C-AD48-451C51A76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40" y="2941939"/>
            <a:ext cx="48958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75C4BF29-248C-4399-9A1E-1F3A651E0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33" y="2446818"/>
            <a:ext cx="8497888" cy="41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lnSpc>
                <a:spcPct val="60000"/>
              </a:lnSpc>
              <a:spcBef>
                <a:spcPts val="2000"/>
              </a:spcBef>
              <a:buSzPct val="120000"/>
            </a:pPr>
            <a:r>
              <a:rPr lang="it-IT" altLang="it-IT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ALTO 88%, BASSO 12%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74F016E-12D2-4784-B2C2-A8686B2BC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12" y="3763159"/>
            <a:ext cx="1786465" cy="183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98DE76-50F3-4B6F-8499-E88E43CC1184}"/>
              </a:ext>
            </a:extLst>
          </p:cNvPr>
          <p:cNvSpPr txBox="1"/>
          <p:nvPr/>
        </p:nvSpPr>
        <p:spPr>
          <a:xfrm>
            <a:off x="6710766" y="5772205"/>
            <a:ext cx="4145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 Oliveira V. World J </a:t>
            </a:r>
            <a:r>
              <a:rPr lang="it-IT" dirty="0" err="1"/>
              <a:t>Gastroenterol</a:t>
            </a:r>
            <a:r>
              <a:rPr lang="it-IT" dirty="0"/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3719564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882973" y="1152207"/>
            <a:ext cx="909332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LEAK ANASTOMOTICO RYGB (0.4-5.6%)</a:t>
            </a:r>
          </a:p>
          <a:p>
            <a:endParaRPr lang="it-IT" sz="2800" dirty="0"/>
          </a:p>
          <a:p>
            <a:endParaRPr lang="it-IT" dirty="0"/>
          </a:p>
          <a:p>
            <a:r>
              <a:rPr lang="it-IT" sz="3200" b="1" dirty="0"/>
              <a:t>Tipo I        </a:t>
            </a:r>
            <a:r>
              <a:rPr lang="it-IT" sz="3200" b="1" dirty="0" err="1"/>
              <a:t>pouch</a:t>
            </a:r>
            <a:r>
              <a:rPr lang="it-IT" sz="3200" b="1" dirty="0"/>
              <a:t> gastrica  </a:t>
            </a:r>
          </a:p>
          <a:p>
            <a:r>
              <a:rPr lang="it-IT" sz="3200" b="1" dirty="0"/>
              <a:t>Tipo II       anastomosi gastro-digiunale</a:t>
            </a:r>
          </a:p>
          <a:p>
            <a:r>
              <a:rPr lang="it-IT" sz="3200" b="1" dirty="0"/>
              <a:t>Tipo III      moncone digiunale cieco</a:t>
            </a:r>
          </a:p>
          <a:p>
            <a:r>
              <a:rPr lang="it-IT" sz="3200" dirty="0"/>
              <a:t>Tipo IV     anastomosi digiuno-digiunale</a:t>
            </a:r>
          </a:p>
          <a:p>
            <a:r>
              <a:rPr lang="it-IT" sz="3200" dirty="0"/>
              <a:t>Tipo V      stomaco escluso</a:t>
            </a:r>
          </a:p>
          <a:p>
            <a:r>
              <a:rPr lang="it-IT" sz="3200" dirty="0"/>
              <a:t>Tipo VI     moncone cieco dell’ansa </a:t>
            </a:r>
            <a:r>
              <a:rPr lang="it-IT" sz="3200" dirty="0" err="1"/>
              <a:t>bilio</a:t>
            </a:r>
            <a:r>
              <a:rPr lang="it-IT" sz="3200" dirty="0"/>
              <a:t>-pancreatica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C879786-F17B-417A-ABE1-1D38A597BF67}"/>
              </a:ext>
            </a:extLst>
          </p:cNvPr>
          <p:cNvGrpSpPr>
            <a:grpSpLocks/>
          </p:cNvGrpSpPr>
          <p:nvPr/>
        </p:nvGrpSpPr>
        <p:grpSpPr bwMode="auto">
          <a:xfrm>
            <a:off x="8058606" y="412660"/>
            <a:ext cx="3022170" cy="3574135"/>
            <a:chOff x="68" y="1570"/>
            <a:chExt cx="2581" cy="259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88F81183-95FB-4276-8985-1CDD84DAB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1570"/>
              <a:ext cx="2581" cy="25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AD15F6F-46EC-4A57-BFE7-117689FD2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3964"/>
              <a:ext cx="210" cy="1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ABE1EDC5-3861-41F1-8121-B2C60AE2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368" y="3986795"/>
            <a:ext cx="2548881" cy="235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228F1F0-8DBA-4F7E-A865-C8CB85E94202}"/>
              </a:ext>
            </a:extLst>
          </p:cNvPr>
          <p:cNvSpPr txBox="1"/>
          <p:nvPr/>
        </p:nvSpPr>
        <p:spPr>
          <a:xfrm>
            <a:off x="5423647" y="5746376"/>
            <a:ext cx="4212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Farooqi</a:t>
            </a:r>
            <a:r>
              <a:rPr lang="it-IT" dirty="0"/>
              <a:t> S. </a:t>
            </a:r>
            <a:r>
              <a:rPr lang="it-IT" dirty="0" err="1"/>
              <a:t>Am</a:t>
            </a:r>
            <a:r>
              <a:rPr lang="it-IT" dirty="0"/>
              <a:t> J Emergency Medicine 2025</a:t>
            </a:r>
          </a:p>
        </p:txBody>
      </p:sp>
    </p:spTree>
    <p:extLst>
      <p:ext uri="{BB962C8B-B14F-4D97-AF65-F5344CB8AC3E}">
        <p14:creationId xmlns:p14="http://schemas.microsoft.com/office/powerpoint/2010/main" val="3547186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31733" y="567559"/>
            <a:ext cx="854491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VALUTAZIONI DEL LEAKAGE</a:t>
            </a:r>
          </a:p>
          <a:p>
            <a:endParaRPr lang="it-IT" dirty="0"/>
          </a:p>
          <a:p>
            <a:r>
              <a:rPr lang="it-IT" sz="2800" b="1" dirty="0"/>
              <a:t>CT CON CONTRASTO PER OS (LINEE GUIDA SICOB)</a:t>
            </a:r>
          </a:p>
          <a:p>
            <a:r>
              <a:rPr lang="it-IT" sz="2800" b="1" dirty="0"/>
              <a:t>EGDS </a:t>
            </a:r>
            <a:r>
              <a:rPr lang="it-IT" sz="2800" dirty="0"/>
              <a:t>(RUOLO SIA DIAGNOSTICO CHE TERAPEUTICO)</a:t>
            </a:r>
          </a:p>
          <a:p>
            <a:endParaRPr lang="it-IT" sz="2800" dirty="0"/>
          </a:p>
          <a:p>
            <a:endParaRPr lang="it-IT" dirty="0"/>
          </a:p>
          <a:p>
            <a:r>
              <a:rPr lang="it-IT" b="1" dirty="0"/>
              <a:t>CONSIDERAZIONI FONDAMENTALI:</a:t>
            </a:r>
          </a:p>
          <a:p>
            <a:pPr marL="342900" indent="-342900">
              <a:buAutoNum type="arabicPeriod"/>
            </a:pPr>
            <a:r>
              <a:rPr lang="it-IT" dirty="0"/>
              <a:t>RACCOLTA CIRCOSCRITTA/DIFFUSA</a:t>
            </a:r>
          </a:p>
          <a:p>
            <a:pPr marL="342900" indent="-342900">
              <a:buAutoNum type="arabicPeriod"/>
            </a:pPr>
            <a:r>
              <a:rPr lang="it-IT" dirty="0"/>
              <a:t>DRENAGGIO DELLA RACCOLTA</a:t>
            </a:r>
          </a:p>
          <a:p>
            <a:pPr marL="342900" indent="-342900">
              <a:buAutoNum type="arabicPeriod"/>
            </a:pPr>
            <a:r>
              <a:rPr lang="it-IT" dirty="0"/>
              <a:t>OUTPUT DELLA RACCOLTA</a:t>
            </a:r>
          </a:p>
          <a:p>
            <a:pPr marL="342900" indent="-342900">
              <a:buAutoNum type="arabicPeriod"/>
            </a:pPr>
            <a:r>
              <a:rPr lang="it-IT" dirty="0"/>
              <a:t>MECCANISMO DI STENOSI A VALLE</a:t>
            </a:r>
          </a:p>
          <a:p>
            <a:pPr marL="342900" indent="-342900">
              <a:buAutoNum type="arabicPeriod"/>
            </a:pPr>
            <a:r>
              <a:rPr lang="it-IT" dirty="0"/>
              <a:t>TROFISMO DEI TESSUTI</a:t>
            </a:r>
          </a:p>
          <a:p>
            <a:pPr marL="342900" indent="-342900">
              <a:buAutoNum type="arabicPeriod"/>
            </a:pPr>
            <a:r>
              <a:rPr lang="it-IT" dirty="0"/>
              <a:t>TEMPISTICA</a:t>
            </a:r>
          </a:p>
          <a:p>
            <a:pPr marL="342900" indent="-342900">
              <a:buAutoNum type="arabicPeriod"/>
            </a:pPr>
            <a:r>
              <a:rPr lang="it-IT" dirty="0"/>
              <a:t>STATO NUTRIZIONALE DEL PAZIENTE</a:t>
            </a:r>
          </a:p>
          <a:p>
            <a:pPr marL="342900" indent="-342900">
              <a:buAutoNum type="arabicPeriod"/>
            </a:pPr>
            <a:r>
              <a:rPr lang="it-IT" dirty="0"/>
              <a:t>SEPSI</a:t>
            </a:r>
          </a:p>
          <a:p>
            <a:pPr marL="342900" indent="-342900">
              <a:buAutoNum type="arabicPeriod"/>
            </a:pPr>
            <a:r>
              <a:rPr lang="it-IT" dirty="0"/>
              <a:t>STATO PSICOLOGICO DEL PAZIENTE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3F094A-2535-4D5F-A885-A0309B073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95" y="412489"/>
            <a:ext cx="2664451" cy="266445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BB0D2C7-D90F-4E66-8FD9-7216FF726608}"/>
              </a:ext>
            </a:extLst>
          </p:cNvPr>
          <p:cNvSpPr txBox="1"/>
          <p:nvPr/>
        </p:nvSpPr>
        <p:spPr>
          <a:xfrm>
            <a:off x="8861594" y="2933733"/>
            <a:ext cx="1065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+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7CFADD-7138-46AF-88EA-B3B0765C5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486" y="3710489"/>
            <a:ext cx="2664451" cy="190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3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o 22">
            <a:extLst>
              <a:ext uri="{FF2B5EF4-FFF2-40B4-BE49-F238E27FC236}">
                <a16:creationId xmlns:a16="http://schemas.microsoft.com/office/drawing/2014/main" id="{957ECE69-D1E2-4838-8530-77697B327C4E}"/>
              </a:ext>
            </a:extLst>
          </p:cNvPr>
          <p:cNvGrpSpPr/>
          <p:nvPr/>
        </p:nvGrpSpPr>
        <p:grpSpPr>
          <a:xfrm>
            <a:off x="1402515" y="1454791"/>
            <a:ext cx="10999920" cy="3434986"/>
            <a:chOff x="3475419" y="795944"/>
            <a:chExt cx="10999920" cy="3434986"/>
          </a:xfrm>
        </p:grpSpPr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D231561C-3AF1-45D5-91E9-28D2A2F366EF}"/>
                </a:ext>
              </a:extLst>
            </p:cNvPr>
            <p:cNvSpPr/>
            <p:nvPr/>
          </p:nvSpPr>
          <p:spPr>
            <a:xfrm>
              <a:off x="3703635" y="1557131"/>
              <a:ext cx="2810312" cy="1270941"/>
            </a:xfrm>
            <a:prstGeom prst="ellipse">
              <a:avLst/>
            </a:prstGeom>
            <a:noFill/>
            <a:ln w="57150">
              <a:solidFill>
                <a:srgbClr val="00AC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CF8A86EF-345C-47EC-B1BD-87AF46782BF2}"/>
                </a:ext>
              </a:extLst>
            </p:cNvPr>
            <p:cNvGrpSpPr/>
            <p:nvPr/>
          </p:nvGrpSpPr>
          <p:grpSpPr>
            <a:xfrm>
              <a:off x="3475419" y="795944"/>
              <a:ext cx="10999920" cy="3434986"/>
              <a:chOff x="1993084" y="515830"/>
              <a:chExt cx="10999920" cy="3434986"/>
            </a:xfrm>
          </p:grpSpPr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32CCF64B-F253-45DC-BA68-D78CBD788F4D}"/>
                  </a:ext>
                </a:extLst>
              </p:cNvPr>
              <p:cNvSpPr txBox="1"/>
              <p:nvPr/>
            </p:nvSpPr>
            <p:spPr>
              <a:xfrm>
                <a:off x="1993084" y="1105867"/>
                <a:ext cx="854491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sz="2800" dirty="0"/>
              </a:p>
              <a:p>
                <a:endParaRPr lang="it-IT" sz="2800" dirty="0"/>
              </a:p>
              <a:p>
                <a:endParaRPr lang="it-IT" sz="2800" dirty="0"/>
              </a:p>
            </p:txBody>
          </p:sp>
          <p:sp>
            <p:nvSpPr>
              <p:cNvPr id="3" name="Ovale 2">
                <a:extLst>
                  <a:ext uri="{FF2B5EF4-FFF2-40B4-BE49-F238E27FC236}">
                    <a16:creationId xmlns:a16="http://schemas.microsoft.com/office/drawing/2014/main" id="{E876DFFA-5B41-46DB-835D-9A8CBB9A4134}"/>
                  </a:ext>
                </a:extLst>
              </p:cNvPr>
              <p:cNvSpPr/>
              <p:nvPr/>
            </p:nvSpPr>
            <p:spPr>
              <a:xfrm>
                <a:off x="2531404" y="2623486"/>
                <a:ext cx="3564596" cy="755009"/>
              </a:xfrm>
              <a:prstGeom prst="ellipse">
                <a:avLst/>
              </a:prstGeom>
              <a:noFill/>
              <a:ln w="571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241DB4CC-8560-4DE1-8441-0DD7F59BFCDE}"/>
                  </a:ext>
                </a:extLst>
              </p:cNvPr>
              <p:cNvSpPr txBox="1"/>
              <p:nvPr/>
            </p:nvSpPr>
            <p:spPr>
              <a:xfrm>
                <a:off x="2968380" y="2741083"/>
                <a:ext cx="37918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STABILIZZAZIONE</a:t>
                </a:r>
              </a:p>
            </p:txBody>
          </p:sp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11E5CA04-30F2-41AC-96C2-F3BD9C8E9BA2}"/>
                  </a:ext>
                </a:extLst>
              </p:cNvPr>
              <p:cNvSpPr txBox="1"/>
              <p:nvPr/>
            </p:nvSpPr>
            <p:spPr>
              <a:xfrm>
                <a:off x="8084921" y="2390076"/>
                <a:ext cx="24348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ANTIBIOTICI</a:t>
                </a:r>
              </a:p>
            </p:txBody>
          </p:sp>
          <p:sp>
            <p:nvSpPr>
              <p:cNvPr id="6" name="Ovale 5">
                <a:extLst>
                  <a:ext uri="{FF2B5EF4-FFF2-40B4-BE49-F238E27FC236}">
                    <a16:creationId xmlns:a16="http://schemas.microsoft.com/office/drawing/2014/main" id="{EE808AAF-29C7-4F86-8B29-97CC7477EC27}"/>
                  </a:ext>
                </a:extLst>
              </p:cNvPr>
              <p:cNvSpPr/>
              <p:nvPr/>
            </p:nvSpPr>
            <p:spPr>
              <a:xfrm>
                <a:off x="7327709" y="2078639"/>
                <a:ext cx="3117708" cy="1270941"/>
              </a:xfrm>
              <a:prstGeom prst="ellipse">
                <a:avLst/>
              </a:prstGeom>
              <a:noFill/>
              <a:ln w="57150">
                <a:solidFill>
                  <a:srgbClr val="E98B0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624966F5-41AD-4735-AC5A-066B62DC2F2B}"/>
                  </a:ext>
                </a:extLst>
              </p:cNvPr>
              <p:cNvSpPr txBox="1"/>
              <p:nvPr/>
            </p:nvSpPr>
            <p:spPr>
              <a:xfrm>
                <a:off x="4599264" y="797105"/>
                <a:ext cx="609460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400" b="1" dirty="0"/>
                  <a:t>CHIUSURA FISTOLA </a:t>
                </a:r>
              </a:p>
            </p:txBody>
          </p:sp>
          <p:sp>
            <p:nvSpPr>
              <p:cNvPr id="9" name="Ovale 8">
                <a:extLst>
                  <a:ext uri="{FF2B5EF4-FFF2-40B4-BE49-F238E27FC236}">
                    <a16:creationId xmlns:a16="http://schemas.microsoft.com/office/drawing/2014/main" id="{99FF2074-ADC9-4008-BBF2-C2E1B61CDE8E}"/>
                  </a:ext>
                </a:extLst>
              </p:cNvPr>
              <p:cNvSpPr/>
              <p:nvPr/>
            </p:nvSpPr>
            <p:spPr>
              <a:xfrm>
                <a:off x="3331854" y="515830"/>
                <a:ext cx="5065915" cy="973336"/>
              </a:xfrm>
              <a:prstGeom prst="ellipse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53FA0B0-C203-442B-8B6A-18CD0F6D4956}"/>
                  </a:ext>
                </a:extLst>
              </p:cNvPr>
              <p:cNvSpPr txBox="1"/>
              <p:nvPr/>
            </p:nvSpPr>
            <p:spPr>
              <a:xfrm>
                <a:off x="2714025" y="1606041"/>
                <a:ext cx="60946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dirty="0"/>
                  <a:t>DRENAGGIO</a:t>
                </a:r>
              </a:p>
            </p:txBody>
          </p:sp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20D37F80-22F4-40E1-A1DE-BF968298C676}"/>
                  </a:ext>
                </a:extLst>
              </p:cNvPr>
              <p:cNvSpPr txBox="1"/>
              <p:nvPr/>
            </p:nvSpPr>
            <p:spPr>
              <a:xfrm>
                <a:off x="6898402" y="1316037"/>
                <a:ext cx="609460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800" dirty="0"/>
                  <a:t>TRATTAMENTO STENOSI</a:t>
                </a:r>
              </a:p>
            </p:txBody>
          </p:sp>
          <p:sp>
            <p:nvSpPr>
              <p:cNvPr id="15" name="Ovale 14">
                <a:extLst>
                  <a:ext uri="{FF2B5EF4-FFF2-40B4-BE49-F238E27FC236}">
                    <a16:creationId xmlns:a16="http://schemas.microsoft.com/office/drawing/2014/main" id="{7C09BE53-2C72-46CC-AF89-10D3DC4FDEF0}"/>
                  </a:ext>
                </a:extLst>
              </p:cNvPr>
              <p:cNvSpPr/>
              <p:nvPr/>
            </p:nvSpPr>
            <p:spPr>
              <a:xfrm>
                <a:off x="6402717" y="1015664"/>
                <a:ext cx="4316135" cy="127633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49B02FB1-D576-4308-ACC0-F1D4690C0698}"/>
                  </a:ext>
                </a:extLst>
              </p:cNvPr>
              <p:cNvSpPr txBox="1"/>
              <p:nvPr/>
            </p:nvSpPr>
            <p:spPr>
              <a:xfrm>
                <a:off x="5585158" y="3275094"/>
                <a:ext cx="627915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3200" dirty="0"/>
                  <a:t>NUTRIZIONE </a:t>
                </a:r>
              </a:p>
            </p:txBody>
          </p:sp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F31ADC73-94DF-4FAB-B512-73D5084AB2DB}"/>
                  </a:ext>
                </a:extLst>
              </p:cNvPr>
              <p:cNvSpPr/>
              <p:nvPr/>
            </p:nvSpPr>
            <p:spPr>
              <a:xfrm>
                <a:off x="5294759" y="3063935"/>
                <a:ext cx="3022833" cy="886881"/>
              </a:xfrm>
              <a:prstGeom prst="ellipse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1" name="Picture 2066" descr="paziente">
                <a:extLst>
                  <a:ext uri="{FF2B5EF4-FFF2-40B4-BE49-F238E27FC236}">
                    <a16:creationId xmlns:a16="http://schemas.microsoft.com/office/drawing/2014/main" id="{E1024D55-494C-48BA-A395-E3B52D5345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1612" y="1387213"/>
                <a:ext cx="1712612" cy="1373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AC50444A-BF1A-4F76-8A3F-CFEB543FB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25" y="440758"/>
            <a:ext cx="1485275" cy="111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9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186579" y="779650"/>
            <a:ext cx="901846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ENDOSCOPIA PER LEAK ANASTOMOTICO</a:t>
            </a:r>
          </a:p>
          <a:p>
            <a:endParaRPr lang="it-IT" dirty="0"/>
          </a:p>
          <a:p>
            <a:r>
              <a:rPr lang="it-IT" sz="4000" dirty="0"/>
              <a:t>DOVE?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sz="2800" b="1" dirty="0"/>
              <a:t>SALA ENDOSCOPICA</a:t>
            </a:r>
          </a:p>
          <a:p>
            <a:pPr marL="285750" indent="-285750">
              <a:buFontTx/>
              <a:buChar char="-"/>
            </a:pPr>
            <a:r>
              <a:rPr lang="it-IT" sz="2800" b="1" dirty="0"/>
              <a:t>ARCO RADIOLOGICO</a:t>
            </a:r>
            <a:r>
              <a:rPr lang="it-IT" sz="2800" dirty="0"/>
              <a:t> </a:t>
            </a:r>
          </a:p>
          <a:p>
            <a:pPr marL="285750" indent="-285750">
              <a:buFontTx/>
              <a:buChar char="-"/>
            </a:pPr>
            <a:r>
              <a:rPr lang="it-IT" sz="2800" b="1" dirty="0"/>
              <a:t>INSUFFLAZIONE A CO2</a:t>
            </a:r>
          </a:p>
          <a:p>
            <a:endParaRPr lang="it-IT" sz="2800" dirty="0"/>
          </a:p>
          <a:p>
            <a:r>
              <a:rPr lang="it-IT" sz="2800" dirty="0"/>
              <a:t>   oppure SALA OPERATORIA/RIANIMAZIONE </a:t>
            </a:r>
          </a:p>
          <a:p>
            <a:r>
              <a:rPr lang="it-IT" sz="2800" dirty="0"/>
              <a:t>   per motivi anestesiologici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D85C2E-CE97-48D4-B96E-FBC20E9E2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990" y="1032564"/>
            <a:ext cx="2857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5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97085" y="918930"/>
            <a:ext cx="854491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ENDOSCOPIA PER LEAK ANASTOMOTICO</a:t>
            </a:r>
          </a:p>
          <a:p>
            <a:endParaRPr lang="it-IT" dirty="0"/>
          </a:p>
          <a:p>
            <a:r>
              <a:rPr lang="it-IT" sz="2800" b="1" dirty="0"/>
              <a:t>1. TECNICHE DI CHIUSURA (</a:t>
            </a:r>
            <a:r>
              <a:rPr lang="it-IT" sz="2800" b="1" u="sng" dirty="0"/>
              <a:t>da associare a drenaggio!</a:t>
            </a:r>
            <a:r>
              <a:rPr lang="it-IT" sz="2800" b="1" dirty="0"/>
              <a:t>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CLIPS OTSC (OVESCO)</a:t>
            </a:r>
          </a:p>
          <a:p>
            <a:r>
              <a:rPr lang="it-IT" dirty="0"/>
              <a:t>Successo: 65%</a:t>
            </a:r>
          </a:p>
          <a:p>
            <a:r>
              <a:rPr lang="it-IT" b="1" dirty="0"/>
              <a:t>Va bene per difetti piccoli (&lt;1 cm)</a:t>
            </a:r>
            <a:r>
              <a:rPr lang="it-IT" dirty="0"/>
              <a:t>, tessuto sano, in associazione a </a:t>
            </a:r>
            <a:r>
              <a:rPr lang="it-IT" dirty="0" err="1"/>
              <a:t>stent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APOLLO  </a:t>
            </a:r>
          </a:p>
          <a:p>
            <a:r>
              <a:rPr lang="it-IT" dirty="0"/>
              <a:t>Se tessuto sano, posizione non sempre agevole</a:t>
            </a:r>
          </a:p>
          <a:p>
            <a:r>
              <a:rPr lang="it-IT" dirty="0"/>
              <a:t>Successo tecnico 100%, ma clinico ad 1 anno follow-up 22% </a:t>
            </a:r>
          </a:p>
          <a:p>
            <a:r>
              <a:rPr lang="it-IT" i="1" dirty="0" err="1"/>
              <a:t>Mukewar</a:t>
            </a:r>
            <a:r>
              <a:rPr lang="it-IT" i="1" dirty="0"/>
              <a:t> et al. </a:t>
            </a:r>
            <a:r>
              <a:rPr lang="it-IT" i="1" dirty="0" err="1"/>
              <a:t>Endoscopy</a:t>
            </a:r>
            <a:r>
              <a:rPr lang="it-IT" i="1" dirty="0"/>
              <a:t> 2016</a:t>
            </a:r>
          </a:p>
          <a:p>
            <a:endParaRPr lang="it-IT" i="1" dirty="0"/>
          </a:p>
          <a:p>
            <a:r>
              <a:rPr lang="it-IT" dirty="0"/>
              <a:t>-    COLLE </a:t>
            </a:r>
            <a:r>
              <a:rPr lang="it-IT" dirty="0">
                <a:sym typeface="Wingdings" panose="05000000000000000000" pitchFamily="2" charset="2"/>
              </a:rPr>
              <a:t> efficacia variabile riportata in letteratura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051970E-7B9E-4618-9C05-A9B95A839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1686320"/>
            <a:ext cx="2437005" cy="1559683"/>
          </a:xfrm>
          <a:prstGeom prst="rect">
            <a:avLst/>
          </a:prstGeom>
        </p:spPr>
      </p:pic>
      <p:pic>
        <p:nvPicPr>
          <p:cNvPr id="5" name="1-s2.0-S2590030721000246-mmc4.mp4.mp4">
            <a:hlinkClick r:id="" action="ppaction://media"/>
            <a:extLst>
              <a:ext uri="{FF2B5EF4-FFF2-40B4-BE49-F238E27FC236}">
                <a16:creationId xmlns:a16="http://schemas.microsoft.com/office/drawing/2014/main" id="{F78394AB-EF43-435F-B515-60E39C21A65E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092" y="3246003"/>
            <a:ext cx="1624520" cy="12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4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97710" y="296863"/>
            <a:ext cx="85449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ENDOSCOPIA PER LEAK ANASTOMOTICO</a:t>
            </a:r>
          </a:p>
          <a:p>
            <a:endParaRPr lang="it-IT" dirty="0"/>
          </a:p>
          <a:p>
            <a:r>
              <a:rPr lang="it-IT" sz="3200" dirty="0"/>
              <a:t>2. STENT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Stent</a:t>
            </a:r>
            <a:r>
              <a:rPr lang="it-IT" dirty="0"/>
              <a:t> convenzionali esofagei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Stent</a:t>
            </a:r>
            <a:r>
              <a:rPr lang="it-IT" dirty="0"/>
              <a:t> specifici per chirurgia </a:t>
            </a:r>
            <a:r>
              <a:rPr lang="it-IT" dirty="0" err="1"/>
              <a:t>bariatrica</a:t>
            </a:r>
            <a:endParaRPr lang="it-IT" dirty="0"/>
          </a:p>
          <a:p>
            <a:pPr marL="285750" indent="-285750">
              <a:buFontTx/>
              <a:buChar char="-"/>
            </a:pPr>
            <a:endParaRPr lang="it-IT" b="1" dirty="0"/>
          </a:p>
          <a:p>
            <a:pPr marL="285750" indent="-285750">
              <a:buFontTx/>
              <a:buChar char="-"/>
            </a:pPr>
            <a:endParaRPr lang="it-IT" b="1" dirty="0"/>
          </a:p>
          <a:p>
            <a:pPr marL="285750" indent="-285750">
              <a:buFontTx/>
              <a:buChar char="-"/>
            </a:pPr>
            <a:r>
              <a:rPr lang="it-IT" b="1" dirty="0"/>
              <a:t>Permettono di trattare anche eventuale stenosi associata (soprattutto i </a:t>
            </a:r>
            <a:r>
              <a:rPr lang="it-IT" b="1" dirty="0" err="1"/>
              <a:t>betastent</a:t>
            </a:r>
            <a:r>
              <a:rPr lang="it-IT" b="1" dirty="0"/>
              <a:t>)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Adatti per le fistole acute e precoci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Successo in circa il 70% dei casi</a:t>
            </a:r>
          </a:p>
          <a:p>
            <a:r>
              <a:rPr lang="it-IT" dirty="0"/>
              <a:t>-    </a:t>
            </a:r>
            <a:r>
              <a:rPr lang="it-IT" b="1" dirty="0"/>
              <a:t>Il paziente può alimentarsi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Rischio di migrazione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Fully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più migrazioni/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covered</a:t>
            </a:r>
            <a:r>
              <a:rPr lang="it-IT" dirty="0"/>
              <a:t> difficile rimozione </a:t>
            </a:r>
          </a:p>
          <a:p>
            <a:r>
              <a:rPr lang="it-IT" dirty="0"/>
              <a:t>                                                                            (non più di 3 settimane)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Si può fissare lo </a:t>
            </a:r>
            <a:r>
              <a:rPr lang="it-IT" b="1" dirty="0" err="1"/>
              <a:t>stent</a:t>
            </a:r>
            <a:r>
              <a:rPr lang="it-IT" b="1" dirty="0"/>
              <a:t> con clip o sutura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4803F32-5906-44BA-A0CC-8C38B12A82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410" y="296863"/>
            <a:ext cx="2468050" cy="249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94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>
            <a:extLst>
              <a:ext uri="{FF2B5EF4-FFF2-40B4-BE49-F238E27FC236}">
                <a16:creationId xmlns:a16="http://schemas.microsoft.com/office/drawing/2014/main" id="{09F43906-03BD-43CA-9595-B980B4D75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749" y="0"/>
            <a:ext cx="7917051" cy="1046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URGENZE DOPO CHIRURGIA BARIATRICA  </a:t>
            </a:r>
          </a:p>
          <a:p>
            <a:pPr algn="ctr" eaLnBrk="1" hangingPunct="1">
              <a:buClrTx/>
              <a:buFontTx/>
              <a:buNone/>
            </a:pPr>
            <a:r>
              <a:rPr lang="it-IT" altLang="it-IT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INTERESSE ENDOSCOPICO</a:t>
            </a: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48C71948-3494-4441-B29F-6E75C0DD9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365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SzPct val="120000"/>
            </a:pPr>
            <a:endParaRPr lang="it-IT" altLang="it-IT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ts val="800"/>
              </a:spcBef>
              <a:buSzPct val="120000"/>
            </a:pPr>
            <a:endParaRPr lang="it-IT" altLang="it-IT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1B5DF62C-6907-4F09-A088-9489AB733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46" y="1046098"/>
            <a:ext cx="8547316" cy="591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250"/>
              </a:spcBef>
              <a:buSzPct val="120000"/>
            </a:pPr>
            <a:r>
              <a:rPr lang="it-IT" alt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PRECOCI (2 SETTIMANE P.O.)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SANGUINAMENTO (1.9-4.4%)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LEAK ANASTOMOTICO (0.4-5.2%)</a:t>
            </a:r>
          </a:p>
          <a:p>
            <a:pPr>
              <a:spcBef>
                <a:spcPts val="1250"/>
              </a:spcBef>
              <a:buSzPct val="120000"/>
            </a:pPr>
            <a:endParaRPr lang="it-IT" altLang="it-IT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50"/>
              </a:spcBef>
              <a:buSzPct val="120000"/>
            </a:pPr>
            <a:r>
              <a:rPr lang="it-IT" alt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TARDIVE (&gt;2 SETTIMANE P.O.)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ULCERA MARGINALE (1-16%)</a:t>
            </a: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sanguinamento acuto e cronico</a:t>
            </a:r>
            <a:endParaRPr lang="it-IT" altLang="it-IT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STENOSI</a:t>
            </a:r>
            <a:r>
              <a:rPr lang="it-IT" alt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(0.4-5.2%) 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SLIPPAGE DEL BENDAGGIO </a:t>
            </a:r>
            <a:r>
              <a:rPr lang="it-IT" alt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(0.1-0.4%)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MIGRAZIONE DEL PALLONE INTRAGASTRICO </a:t>
            </a:r>
            <a:r>
              <a:rPr lang="it-IT" alt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(3%)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FISTOLA GASTRO-GASTRICA</a:t>
            </a:r>
            <a:r>
              <a:rPr lang="it-IT" alt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(1.5-6%)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r>
              <a:rPr lang="it-IT" altLang="it-IT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COLELITIASI COMPLICATA (11%)</a:t>
            </a:r>
          </a:p>
          <a:p>
            <a:pPr marL="342900" indent="-342900">
              <a:spcBef>
                <a:spcPts val="1250"/>
              </a:spcBef>
              <a:buSzPct val="120000"/>
              <a:buFont typeface="Arial" panose="020B0604020202020204" pitchFamily="34" charset="0"/>
              <a:buChar char="•"/>
            </a:pPr>
            <a:endParaRPr lang="it-IT" altLang="it-IT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50"/>
              </a:spcBef>
              <a:buSzPct val="120000"/>
            </a:pPr>
            <a:endParaRPr lang="it-IT" altLang="it-IT" sz="2000" b="1" dirty="0">
              <a:latin typeface="Comic Sans MS" panose="030F0702030302020204" pitchFamily="66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B2A03F-D025-4875-B92A-C8BFED50F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268" y="900745"/>
            <a:ext cx="3451450" cy="238290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395529" y="635488"/>
            <a:ext cx="85449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BETA STENT</a:t>
            </a:r>
          </a:p>
          <a:p>
            <a:endParaRPr lang="it-IT" dirty="0"/>
          </a:p>
          <a:p>
            <a:r>
              <a:rPr lang="it-IT" dirty="0"/>
              <a:t> BETA STENT</a:t>
            </a:r>
          </a:p>
          <a:p>
            <a:pPr marL="285750" indent="-285750">
              <a:buFontTx/>
              <a:buChar char="-"/>
            </a:pPr>
            <a:r>
              <a:rPr lang="it-IT" dirty="0"/>
              <a:t>FULLY COVERED</a:t>
            </a:r>
          </a:p>
          <a:p>
            <a:pPr marL="285750" indent="-285750">
              <a:buFontTx/>
              <a:buChar char="-"/>
            </a:pPr>
            <a:r>
              <a:rPr lang="it-IT" dirty="0"/>
              <a:t>FORMA ANTI-MIGRAZIONE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LUNGHEZZA FINO A 20 CM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B8C961-20BD-46E5-8032-2D201BB04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73" y="-327735"/>
            <a:ext cx="6044682" cy="5038928"/>
          </a:xfrm>
          <a:prstGeom prst="rect">
            <a:avLst/>
          </a:prstGeom>
        </p:spPr>
      </p:pic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BD298D64-76F1-4B5B-B667-8EBD8C0751C1}"/>
              </a:ext>
            </a:extLst>
          </p:cNvPr>
          <p:cNvCxnSpPr/>
          <p:nvPr/>
        </p:nvCxnSpPr>
        <p:spPr>
          <a:xfrm flipV="1">
            <a:off x="3019245" y="1589595"/>
            <a:ext cx="4037162" cy="2476871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a gomito 6">
            <a:extLst>
              <a:ext uri="{FF2B5EF4-FFF2-40B4-BE49-F238E27FC236}">
                <a16:creationId xmlns:a16="http://schemas.microsoft.com/office/drawing/2014/main" id="{98E32D9E-DDF2-4183-AB9A-0DDE7A67718F}"/>
              </a:ext>
            </a:extLst>
          </p:cNvPr>
          <p:cNvCxnSpPr>
            <a:cxnSpLocks/>
          </p:cNvCxnSpPr>
          <p:nvPr/>
        </p:nvCxnSpPr>
        <p:spPr>
          <a:xfrm flipV="1">
            <a:off x="3019245" y="4238586"/>
            <a:ext cx="5960605" cy="781987"/>
          </a:xfrm>
          <a:prstGeom prst="bentConnector3">
            <a:avLst>
              <a:gd name="adj1" fmla="val 100074"/>
            </a:avLst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CEF30F1-F7FE-4F72-90D2-88978F048EF7}"/>
              </a:ext>
            </a:extLst>
          </p:cNvPr>
          <p:cNvSpPr txBox="1"/>
          <p:nvPr/>
        </p:nvSpPr>
        <p:spPr>
          <a:xfrm>
            <a:off x="655608" y="4066466"/>
            <a:ext cx="2363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POSIZIONE DELLA FISTOLA</a:t>
            </a:r>
          </a:p>
        </p:txBody>
      </p:sp>
    </p:spTree>
    <p:extLst>
      <p:ext uri="{BB962C8B-B14F-4D97-AF65-F5344CB8AC3E}">
        <p14:creationId xmlns:p14="http://schemas.microsoft.com/office/powerpoint/2010/main" val="986631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092200" y="1754168"/>
            <a:ext cx="85449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BETA STENT, </a:t>
            </a:r>
          </a:p>
          <a:p>
            <a:r>
              <a:rPr lang="it-IT" sz="2800" dirty="0"/>
              <a:t>PRESENZA DI LEAK TARDIVO </a:t>
            </a:r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6858AA-9D2D-4473-9743-AFD902EE2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842" y="296863"/>
            <a:ext cx="4578563" cy="537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33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092200" y="1754168"/>
            <a:ext cx="85449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MOBILIZZAZIONE</a:t>
            </a:r>
          </a:p>
          <a:p>
            <a:r>
              <a:rPr lang="it-IT" sz="2800" dirty="0"/>
              <a:t>BETA STENT</a:t>
            </a:r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0FD6999-107E-440B-90EA-4331DD37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0" y="394258"/>
            <a:ext cx="5819359" cy="58851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3AD9A9-E4BA-43E8-A2B2-9E6845317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90" y="2787077"/>
            <a:ext cx="3289205" cy="26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81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092200" y="1754168"/>
            <a:ext cx="854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STENTFIX (OVESCO)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A6A1A5-F76F-4E02-93F5-37C8BF5B0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35" y="1082421"/>
            <a:ext cx="7758711" cy="435970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CD88D4-5968-4741-A744-C65FED611F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54" y="3142567"/>
            <a:ext cx="3850257" cy="131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0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429470" y="2489655"/>
            <a:ext cx="8544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remOVE</a:t>
            </a:r>
            <a:r>
              <a:rPr lang="it-IT" sz="2800" dirty="0"/>
              <a:t> (OVESCO)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4F8933E-6B07-4EF6-B6DA-68326069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5" y="133689"/>
            <a:ext cx="4705350" cy="215265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595999A-3830-45F4-B793-865DCC6E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5" y="3722195"/>
            <a:ext cx="3829581" cy="17799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E880F45-DACD-4F9A-85C2-29BA825EF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67" y="403824"/>
            <a:ext cx="4097159" cy="3115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5D2379-A29F-4F01-8427-1530FC941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05" y="411811"/>
            <a:ext cx="3618293" cy="27947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5FF92C3-5BC5-4E11-B099-A4EBE7AB1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250" y="3517126"/>
            <a:ext cx="2615092" cy="208758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2C24EF4-BF9B-4C91-88AF-3CD9258F5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480" y="3206526"/>
            <a:ext cx="3289205" cy="262472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3E9D4B-50E5-45A4-AE8C-B143A651B899}"/>
              </a:ext>
            </a:extLst>
          </p:cNvPr>
          <p:cNvSpPr txBox="1"/>
          <p:nvPr/>
        </p:nvSpPr>
        <p:spPr>
          <a:xfrm>
            <a:off x="429470" y="3285404"/>
            <a:ext cx="3034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Corrente ad impulsi bipolare</a:t>
            </a:r>
          </a:p>
        </p:txBody>
      </p:sp>
    </p:spTree>
    <p:extLst>
      <p:ext uri="{BB962C8B-B14F-4D97-AF65-F5344CB8AC3E}">
        <p14:creationId xmlns:p14="http://schemas.microsoft.com/office/powerpoint/2010/main" val="3132623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092200" y="1754168"/>
            <a:ext cx="85449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RX  DOPO RIMOZIONE</a:t>
            </a:r>
          </a:p>
          <a:p>
            <a:r>
              <a:rPr lang="it-IT" sz="2800" dirty="0"/>
              <a:t>STENT</a:t>
            </a:r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0CAB55-A857-4ABE-A15D-11FF642B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8" y="155643"/>
            <a:ext cx="5809858" cy="58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3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164372" y="358004"/>
            <a:ext cx="854491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ENDOSCOPIA PER LEAK ANASTOMOTICO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3200" dirty="0"/>
              <a:t>3. ENDOSCOPIC VACUUM THERAPY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Spugna in poliuretano (si sagoma con forbici) collegata ad un sondino naso-gastrico</a:t>
            </a:r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 err="1"/>
              <a:t>Extraluminale</a:t>
            </a:r>
            <a:r>
              <a:rPr lang="it-IT" dirty="0"/>
              <a:t> (se difetto grande e transitabile)</a:t>
            </a:r>
          </a:p>
          <a:p>
            <a:pPr marL="285750" indent="-285750">
              <a:buFontTx/>
              <a:buChar char="-"/>
            </a:pPr>
            <a:r>
              <a:rPr lang="it-IT" dirty="0"/>
              <a:t>Intraluminale (se difetto piccolo o non transitabile)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r>
              <a:rPr lang="it-IT" dirty="0"/>
              <a:t>Sondino connesso con aspiratore a -125/-175 mmHg</a:t>
            </a:r>
          </a:p>
          <a:p>
            <a:endParaRPr lang="it-IT" dirty="0"/>
          </a:p>
          <a:p>
            <a:r>
              <a:rPr lang="it-IT" b="1" dirty="0"/>
              <a:t>- Molto efficace (87%), scarse complicanze (6%)</a:t>
            </a:r>
          </a:p>
          <a:p>
            <a:r>
              <a:rPr lang="it-IT" b="1" dirty="0"/>
              <a:t>- Non richiede drenaggio</a:t>
            </a:r>
          </a:p>
          <a:p>
            <a:r>
              <a:rPr lang="it-IT" b="1" dirty="0"/>
              <a:t>- Fino a 56 cm di distanza (lunghezza </a:t>
            </a:r>
            <a:r>
              <a:rPr lang="it-IT" b="1" dirty="0" err="1"/>
              <a:t>overtube</a:t>
            </a:r>
            <a:r>
              <a:rPr lang="it-IT" b="1" dirty="0"/>
              <a:t>)</a:t>
            </a:r>
          </a:p>
          <a:p>
            <a:r>
              <a:rPr lang="it-IT" b="1" dirty="0"/>
              <a:t>- Multiple sedute</a:t>
            </a:r>
            <a:r>
              <a:rPr lang="it-IT" dirty="0"/>
              <a:t> per sostituzione del sondino (</a:t>
            </a:r>
            <a:r>
              <a:rPr lang="it-IT" b="1" dirty="0"/>
              <a:t>in media circa 7</a:t>
            </a:r>
            <a:r>
              <a:rPr lang="it-IT" dirty="0"/>
              <a:t>)</a:t>
            </a:r>
          </a:p>
          <a:p>
            <a:r>
              <a:rPr lang="it-IT" b="1" dirty="0"/>
              <a:t>- Paziente tenuto a digiuno </a:t>
            </a:r>
            <a:r>
              <a:rPr lang="it-IT" dirty="0"/>
              <a:t>(possibile assunzione di liquidi nel </a:t>
            </a:r>
            <a:r>
              <a:rPr lang="it-IT" dirty="0" err="1"/>
              <a:t>Vac</a:t>
            </a:r>
            <a:r>
              <a:rPr lang="it-IT" dirty="0"/>
              <a:t> </a:t>
            </a:r>
            <a:r>
              <a:rPr lang="it-IT" dirty="0" err="1"/>
              <a:t>Stent</a:t>
            </a:r>
            <a:r>
              <a:rPr lang="it-IT" dirty="0"/>
              <a:t>)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30BDEC-A969-43C4-82C4-72B5B0421F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413" y="296863"/>
            <a:ext cx="2590800" cy="17190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B63712-7A04-462A-970C-CB5CB172001C}"/>
              </a:ext>
            </a:extLst>
          </p:cNvPr>
          <p:cNvSpPr txBox="1"/>
          <p:nvPr/>
        </p:nvSpPr>
        <p:spPr>
          <a:xfrm>
            <a:off x="9427723" y="275391"/>
            <a:ext cx="220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Esosponge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602F96E-0C3E-4F7E-AE01-29B6868CA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32" y="1802272"/>
            <a:ext cx="2275324" cy="428831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ED8EE24-B30B-4012-88F6-4658B3E42BE2}"/>
              </a:ext>
            </a:extLst>
          </p:cNvPr>
          <p:cNvSpPr txBox="1"/>
          <p:nvPr/>
        </p:nvSpPr>
        <p:spPr>
          <a:xfrm>
            <a:off x="9590242" y="3613666"/>
            <a:ext cx="135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VAC </a:t>
            </a:r>
            <a:r>
              <a:rPr lang="it-IT" dirty="0" err="1"/>
              <a:t>Stent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1842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162064" y="698088"/>
            <a:ext cx="854491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ENDOSCOPIA PER LEAK ANASTOMOTICO</a:t>
            </a:r>
          </a:p>
          <a:p>
            <a:endParaRPr lang="it-IT" dirty="0"/>
          </a:p>
          <a:p>
            <a:endParaRPr lang="it-IT" sz="3200" dirty="0"/>
          </a:p>
          <a:p>
            <a:r>
              <a:rPr lang="it-IT" sz="3200" dirty="0"/>
              <a:t>4. DRENAGGIO: uso degli </a:t>
            </a:r>
            <a:r>
              <a:rPr lang="it-IT" sz="3200" dirty="0" err="1"/>
              <a:t>stent</a:t>
            </a:r>
            <a:r>
              <a:rPr lang="it-IT" sz="3200" dirty="0"/>
              <a:t> a doppio </a:t>
            </a:r>
            <a:r>
              <a:rPr lang="it-IT" sz="3200" dirty="0" err="1"/>
              <a:t>pig-tail</a:t>
            </a:r>
            <a:endParaRPr lang="it-IT" sz="3200" dirty="0"/>
          </a:p>
          <a:p>
            <a:endParaRPr lang="it-IT" dirty="0"/>
          </a:p>
          <a:p>
            <a:r>
              <a:rPr lang="it-IT" dirty="0"/>
              <a:t>Possibile se: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Raccolta organizzata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Mancanza di stenosi a valle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Esclusione di una fistola pleurica </a:t>
            </a:r>
          </a:p>
          <a:p>
            <a:r>
              <a:rPr lang="it-IT" dirty="0"/>
              <a:t> </a:t>
            </a:r>
          </a:p>
          <a:p>
            <a:r>
              <a:rPr lang="it-IT" dirty="0"/>
              <a:t>Successo elevato 89%</a:t>
            </a:r>
          </a:p>
          <a:p>
            <a:r>
              <a:rPr lang="it-IT" dirty="0"/>
              <a:t>Pochi eventi avversi 14% (migrazione, perforazione, sanguinamento)</a:t>
            </a:r>
          </a:p>
          <a:p>
            <a:endParaRPr lang="it-IT" dirty="0"/>
          </a:p>
          <a:p>
            <a:r>
              <a:rPr lang="it-IT" b="1" dirty="0"/>
              <a:t>Oggi molti autori la utilizzano anche come trattamento di prima linea</a:t>
            </a:r>
          </a:p>
          <a:p>
            <a:pPr algn="just"/>
            <a:r>
              <a:rPr lang="it-IT" dirty="0"/>
              <a:t>Donatelli G, et al. </a:t>
            </a:r>
            <a:r>
              <a:rPr lang="fr-FR" dirty="0" err="1"/>
              <a:t>Surg</a:t>
            </a:r>
            <a:r>
              <a:rPr lang="fr-FR" dirty="0"/>
              <a:t> </a:t>
            </a:r>
            <a:r>
              <a:rPr lang="fr-FR" dirty="0" err="1"/>
              <a:t>Obes</a:t>
            </a:r>
            <a:r>
              <a:rPr lang="fr-FR" dirty="0"/>
              <a:t> </a:t>
            </a:r>
            <a:r>
              <a:rPr lang="fr-FR" dirty="0" err="1"/>
              <a:t>Relat</a:t>
            </a:r>
            <a:r>
              <a:rPr lang="fr-FR" dirty="0"/>
              <a:t> Dis. 2021 Aug;17(8):1432-1439</a:t>
            </a:r>
          </a:p>
          <a:p>
            <a:pPr algn="just"/>
            <a:r>
              <a:rPr lang="it-IT" dirty="0"/>
              <a:t>Gonzales JM </a:t>
            </a:r>
            <a:r>
              <a:rPr lang="it-IT" dirty="0" err="1"/>
              <a:t>Endoscopy</a:t>
            </a:r>
            <a:r>
              <a:rPr lang="it-IT" dirty="0"/>
              <a:t> International Open 2018;06:E745-E750</a:t>
            </a:r>
          </a:p>
          <a:p>
            <a:pPr algn="just"/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6862E60-AAF7-476D-8F3F-56E2DE4943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 b="20784"/>
          <a:stretch/>
        </p:blipFill>
        <p:spPr>
          <a:xfrm>
            <a:off x="9131030" y="296863"/>
            <a:ext cx="3060970" cy="1729055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55A3E777-1D8D-4C79-A71A-0BB0685FC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633" y="2498979"/>
            <a:ext cx="3113367" cy="249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752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2032747" y="546428"/>
            <a:ext cx="85449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COMPLICANZE BENDAGGIO GASTRICO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C313ED-0451-48E5-A0A0-20B592082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862" y="1322960"/>
            <a:ext cx="4044346" cy="47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70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2032747" y="546428"/>
            <a:ext cx="854491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EROSIONE: NON URGENZA</a:t>
            </a:r>
          </a:p>
          <a:p>
            <a:endParaRPr lang="it-IT" dirty="0"/>
          </a:p>
          <a:p>
            <a:endParaRPr lang="it-IT" dirty="0"/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5FD4650-475C-43F3-8AF0-458658280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99" y="1006617"/>
            <a:ext cx="8621949" cy="48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ext Box 1">
            <a:extLst>
              <a:ext uri="{FF2B5EF4-FFF2-40B4-BE49-F238E27FC236}">
                <a16:creationId xmlns:a16="http://schemas.microsoft.com/office/drawing/2014/main" id="{09F43906-03BD-43CA-9595-B980B4D75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01096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it-IT" altLang="it-IT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SANGUINAMENTO</a:t>
            </a:r>
            <a:endParaRPr lang="it-IT" alt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2" name="Text Box 2">
            <a:extLst>
              <a:ext uri="{FF2B5EF4-FFF2-40B4-BE49-F238E27FC236}">
                <a16:creationId xmlns:a16="http://schemas.microsoft.com/office/drawing/2014/main" id="{48C71948-3494-4441-B29F-6E75C0DD9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365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8275" algn="l"/>
                <a:tab pos="10777538" algn="l"/>
                <a:tab pos="10779125" algn="l"/>
                <a:tab pos="10780713" algn="l"/>
              </a:tabLst>
              <a:defRPr>
                <a:solidFill>
                  <a:srgbClr val="FFFFFF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800"/>
              </a:spcBef>
              <a:buSzPct val="120000"/>
            </a:pPr>
            <a:endParaRPr lang="it-IT" altLang="it-IT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ts val="800"/>
              </a:spcBef>
              <a:buSzPct val="120000"/>
            </a:pPr>
            <a:endParaRPr lang="it-IT" altLang="it-IT" sz="3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4" descr="Varice">
            <a:extLst>
              <a:ext uri="{FF2B5EF4-FFF2-40B4-BE49-F238E27FC236}">
                <a16:creationId xmlns:a16="http://schemas.microsoft.com/office/drawing/2014/main" id="{AB1613D7-997B-40A6-8B9F-FAEB6218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106487"/>
            <a:ext cx="475297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E582318-8BFC-4F11-BBB5-F51963A938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1"/>
          <a:stretch/>
        </p:blipFill>
        <p:spPr>
          <a:xfrm>
            <a:off x="6152827" y="1851977"/>
            <a:ext cx="5570025" cy="318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8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2032747" y="546428"/>
            <a:ext cx="85449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SLIPPAGE:  URGENZA!</a:t>
            </a:r>
            <a:endParaRPr lang="it-IT" dirty="0"/>
          </a:p>
          <a:p>
            <a:endParaRPr lang="it-IT" dirty="0"/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C75DC6D-C26D-4ECE-B10C-3C9BE3CE7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62" y="1203396"/>
            <a:ext cx="7921557" cy="44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34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954926" y="702069"/>
            <a:ext cx="854491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PALLONE INTRAGASTRICO</a:t>
            </a:r>
            <a:endParaRPr lang="it-IT" dirty="0"/>
          </a:p>
          <a:p>
            <a:endParaRPr lang="it-IT" dirty="0"/>
          </a:p>
          <a:p>
            <a:r>
              <a:rPr lang="it-IT" b="1" dirty="0">
                <a:sym typeface="Wingdings" panose="05000000000000000000" pitchFamily="2" charset="2"/>
              </a:rPr>
              <a:t>Può essere necessaria la rimozione urgente per:</a:t>
            </a:r>
          </a:p>
          <a:p>
            <a:endParaRPr lang="it-IT" b="1" dirty="0">
              <a:sym typeface="Wingdings" panose="05000000000000000000" pitchFamily="2" charset="2"/>
            </a:endParaRPr>
          </a:p>
          <a:p>
            <a:endParaRPr lang="it-IT" b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it-IT" sz="3200" b="1" dirty="0">
                <a:sym typeface="Wingdings" panose="05000000000000000000" pitchFamily="2" charset="2"/>
              </a:rPr>
              <a:t>Dislocazione </a:t>
            </a:r>
          </a:p>
          <a:p>
            <a:pPr marL="285750" indent="-285750">
              <a:buFontTx/>
              <a:buChar char="-"/>
            </a:pPr>
            <a:endParaRPr lang="it-IT" sz="3200" b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it-IT" sz="3200" b="1" dirty="0" err="1">
                <a:sym typeface="Wingdings" panose="05000000000000000000" pitchFamily="2" charset="2"/>
              </a:rPr>
              <a:t>Hyperinflation</a:t>
            </a:r>
            <a:endParaRPr lang="it-IT" sz="3200" b="1" dirty="0">
              <a:sym typeface="Wingdings" panose="05000000000000000000" pitchFamily="2" charset="2"/>
            </a:endParaRPr>
          </a:p>
          <a:p>
            <a:endParaRPr lang="it-IT" sz="3200" b="1" dirty="0"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r>
              <a:rPr lang="it-IT" sz="3200" b="1" dirty="0">
                <a:sym typeface="Wingdings" panose="05000000000000000000" pitchFamily="2" charset="2"/>
              </a:rPr>
              <a:t>Ulcere (rischio perforazione)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Prendere in considerazione la possibilità di una di queste complicanze se il paziente a distanza di tempo dal posizionamento presenta dolore, vomito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A2DA74-377A-49E9-85B5-4689F389E9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29" y="537940"/>
            <a:ext cx="3961896" cy="22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86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954926" y="702069"/>
            <a:ext cx="85449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PALLONE INTRAGASTRICO</a:t>
            </a:r>
            <a:endParaRPr lang="it-IT" dirty="0"/>
          </a:p>
          <a:p>
            <a:endParaRPr lang="it-IT" dirty="0"/>
          </a:p>
          <a:p>
            <a:pPr marL="285750" indent="-285750">
              <a:buFontTx/>
              <a:buChar char="-"/>
            </a:pPr>
            <a:r>
              <a:rPr lang="it-IT" sz="3200" b="1" dirty="0">
                <a:sym typeface="Wingdings" panose="05000000000000000000" pitchFamily="2" charset="2"/>
              </a:rPr>
              <a:t>Dislocazione (impatto antrale)</a:t>
            </a:r>
          </a:p>
          <a:p>
            <a:endParaRPr lang="it-IT" sz="3200" b="1" dirty="0">
              <a:sym typeface="Wingdings" panose="05000000000000000000" pitchFamily="2" charset="2"/>
            </a:endParaRPr>
          </a:p>
          <a:p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BE3BAE2-B90B-4F8A-AF64-7FE65F1EB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343" y="2363662"/>
            <a:ext cx="4605335" cy="25853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ABDAEA-4343-48A9-93ED-98B1616B6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44" y="2363663"/>
            <a:ext cx="4605337" cy="25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954926" y="702069"/>
            <a:ext cx="8544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PALLONE INTRAGASTRICO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59A9CE-7BC8-48C7-B01D-5BADD5C47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1" y="2639186"/>
            <a:ext cx="5762017" cy="323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DCA1CE6-32E4-4B3B-B8C6-F596B5D55CEA}"/>
                  </a:ext>
                </a:extLst>
              </p:cNvPr>
              <p:cNvSpPr txBox="1"/>
              <p:nvPr/>
            </p:nvSpPr>
            <p:spPr>
              <a:xfrm>
                <a:off x="7832888" y="355229"/>
                <a:ext cx="34241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800" dirty="0"/>
                  <a:t>4/3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800" i="1" smtClean="0">
                        <a:latin typeface="Cambria Math" panose="02040503050406030204" pitchFamily="18" charset="0"/>
                      </a:rPr>
                      <m:t>π</m:t>
                    </m:r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it-IT" sz="4800" b="0" i="1" baseline="3000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it-IT" sz="4800" baseline="300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EDCA1CE6-32E4-4B3B-B8C6-F596B5D55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888" y="355229"/>
                <a:ext cx="3424136" cy="830997"/>
              </a:xfrm>
              <a:prstGeom prst="rect">
                <a:avLst/>
              </a:prstGeom>
              <a:blipFill>
                <a:blip r:embed="rId3"/>
                <a:stretch>
                  <a:fillRect l="-8185" t="-16058" b="-379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A81ABA-576F-443C-971A-16E999C6B7AF}"/>
              </a:ext>
            </a:extLst>
          </p:cNvPr>
          <p:cNvSpPr txBox="1"/>
          <p:nvPr/>
        </p:nvSpPr>
        <p:spPr>
          <a:xfrm>
            <a:off x="6663448" y="1614791"/>
            <a:ext cx="5155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(7,5cm)</a:t>
            </a:r>
            <a:r>
              <a:rPr lang="it-IT" sz="2400" baseline="30000" dirty="0"/>
              <a:t>3</a:t>
            </a:r>
            <a:r>
              <a:rPr lang="it-IT" sz="2400" dirty="0"/>
              <a:t> x4/3x3,14 = </a:t>
            </a:r>
            <a:r>
              <a:rPr lang="it-IT" sz="2400" b="1" dirty="0"/>
              <a:t>1766cc!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734265A-6739-4C54-AAE6-C218BEF2E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3829"/>
          <a:stretch/>
        </p:blipFill>
        <p:spPr>
          <a:xfrm>
            <a:off x="0" y="296863"/>
            <a:ext cx="6466772" cy="56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3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298" y="1992134"/>
            <a:ext cx="6542626" cy="322751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In conclusione</a:t>
            </a:r>
            <a:br>
              <a:rPr lang="it-IT" dirty="0"/>
            </a:br>
            <a:br>
              <a:rPr lang="it-IT" dirty="0"/>
            </a:br>
            <a:r>
              <a:rPr lang="it-IT" sz="3200" dirty="0"/>
              <a:t>Endoscopia offre un supporto fondamentale in chirurgia </a:t>
            </a:r>
            <a:r>
              <a:rPr lang="it-IT" sz="3200" dirty="0" err="1"/>
              <a:t>bariatrica</a:t>
            </a:r>
            <a:r>
              <a:rPr lang="it-IT" sz="3200" dirty="0"/>
              <a:t> 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In particolare nel trattamento delle urgenze post-chirurgiche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Utile la figura di un endoscopista dedicato</a:t>
            </a:r>
            <a:br>
              <a:rPr lang="it-IT" sz="3200" dirty="0"/>
            </a:br>
            <a:r>
              <a:rPr lang="it-IT" sz="3200" dirty="0"/>
              <a:t>con esperienza specifica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igilloLogoLAST_WhiteOK">
            <a:extLst>
              <a:ext uri="{FF2B5EF4-FFF2-40B4-BE49-F238E27FC236}">
                <a16:creationId xmlns:a16="http://schemas.microsoft.com/office/drawing/2014/main" id="{E83CB3C9-F2D0-47A2-8FB3-F7CE75DC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37642" y="5750630"/>
            <a:ext cx="2350489" cy="101446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64DD88-62D8-482D-83F2-9C003947199D}"/>
              </a:ext>
            </a:extLst>
          </p:cNvPr>
          <p:cNvSpPr txBox="1"/>
          <p:nvPr/>
        </p:nvSpPr>
        <p:spPr>
          <a:xfrm>
            <a:off x="5324767" y="5934670"/>
            <a:ext cx="4412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 err="1">
                <a:solidFill>
                  <a:srgbClr val="00ACB6"/>
                </a:solidFill>
              </a:rPr>
              <a:t>Uosd</a:t>
            </a:r>
            <a:r>
              <a:rPr lang="it-IT" sz="1800" b="1" dirty="0">
                <a:solidFill>
                  <a:srgbClr val="00ACB6"/>
                </a:solidFill>
              </a:rPr>
              <a:t> Chirurgia </a:t>
            </a:r>
            <a:r>
              <a:rPr lang="it-IT" sz="1800" b="1" dirty="0" err="1">
                <a:solidFill>
                  <a:srgbClr val="00ACB6"/>
                </a:solidFill>
              </a:rPr>
              <a:t>Bariatrica</a:t>
            </a:r>
            <a:endParaRPr lang="it-IT" sz="1800" b="1" dirty="0">
              <a:solidFill>
                <a:srgbClr val="00ACB6"/>
              </a:solidFill>
            </a:endParaRPr>
          </a:p>
          <a:p>
            <a:pPr algn="ctr"/>
            <a:r>
              <a:rPr lang="it-IT" sz="1800" b="1" dirty="0">
                <a:solidFill>
                  <a:srgbClr val="00ACB6"/>
                </a:solidFill>
              </a:rPr>
              <a:t>Az. </a:t>
            </a:r>
            <a:r>
              <a:rPr lang="it-IT" sz="1800" b="1" dirty="0" err="1">
                <a:solidFill>
                  <a:srgbClr val="00ACB6"/>
                </a:solidFill>
              </a:rPr>
              <a:t>Osp</a:t>
            </a:r>
            <a:r>
              <a:rPr lang="it-IT" sz="1800" b="1" dirty="0">
                <a:solidFill>
                  <a:srgbClr val="00ACB6"/>
                </a:solidFill>
              </a:rPr>
              <a:t>.-</a:t>
            </a:r>
            <a:r>
              <a:rPr lang="it-IT" sz="1800" b="1" dirty="0" err="1">
                <a:solidFill>
                  <a:srgbClr val="00ACB6"/>
                </a:solidFill>
              </a:rPr>
              <a:t>Universita’</a:t>
            </a:r>
            <a:r>
              <a:rPr lang="it-IT" sz="1800" b="1" dirty="0">
                <a:solidFill>
                  <a:srgbClr val="00ACB6"/>
                </a:solidFill>
              </a:rPr>
              <a:t> </a:t>
            </a:r>
            <a:r>
              <a:rPr lang="it-IT" b="1" dirty="0">
                <a:solidFill>
                  <a:srgbClr val="00ACB6"/>
                </a:solidFill>
              </a:rPr>
              <a:t>P</a:t>
            </a:r>
            <a:r>
              <a:rPr lang="it-IT" sz="1800" b="1" dirty="0">
                <a:solidFill>
                  <a:srgbClr val="00ACB6"/>
                </a:solidFill>
              </a:rPr>
              <a:t>adova</a:t>
            </a:r>
          </a:p>
          <a:p>
            <a:pPr algn="ctr"/>
            <a:r>
              <a:rPr lang="it-IT" sz="1800" b="1" dirty="0">
                <a:solidFill>
                  <a:srgbClr val="00ACB6"/>
                </a:solidFill>
              </a:rPr>
              <a:t>(Dir dr. M. Foletto)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592317" y="1056290"/>
            <a:ext cx="90572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1. SANGUINAMENTO ANASTOMOTICO (PRECOCE)</a:t>
            </a:r>
          </a:p>
          <a:p>
            <a:endParaRPr lang="it-IT" b="1" dirty="0"/>
          </a:p>
          <a:p>
            <a:endParaRPr lang="it-IT" b="1" dirty="0"/>
          </a:p>
          <a:p>
            <a:endParaRPr lang="it-IT" sz="2800" dirty="0"/>
          </a:p>
          <a:p>
            <a:r>
              <a:rPr lang="it-IT" sz="2800" b="1" dirty="0"/>
              <a:t>2. ULCERE MARGINALI (TARDIVO)</a:t>
            </a:r>
          </a:p>
          <a:p>
            <a:endParaRPr lang="it-IT" sz="2800" dirty="0"/>
          </a:p>
          <a:p>
            <a:endParaRPr lang="it-IT" sz="2800" dirty="0"/>
          </a:p>
          <a:p>
            <a:endParaRPr lang="it-IT" dirty="0"/>
          </a:p>
        </p:txBody>
      </p:sp>
      <p:pic>
        <p:nvPicPr>
          <p:cNvPr id="3" name="Picture 4" descr="Varice">
            <a:extLst>
              <a:ext uri="{FF2B5EF4-FFF2-40B4-BE49-F238E27FC236}">
                <a16:creationId xmlns:a16="http://schemas.microsoft.com/office/drawing/2014/main" id="{7C7C439A-5C94-427F-939E-F67B2293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697" y="1693631"/>
            <a:ext cx="1907972" cy="186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D1F359-83C3-43E8-8F00-1A21E41C0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975" y="3182786"/>
            <a:ext cx="1960562" cy="202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72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265365" y="1867317"/>
            <a:ext cx="1005839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200" dirty="0"/>
          </a:p>
          <a:p>
            <a:r>
              <a:rPr lang="it-IT" sz="3200" dirty="0"/>
              <a:t>SE SEVERO: IN SALA OPERATORIA</a:t>
            </a:r>
          </a:p>
          <a:p>
            <a:endParaRPr lang="it-IT" dirty="0"/>
          </a:p>
          <a:p>
            <a:endParaRPr lang="it-IT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it-IT" sz="2400" b="1" dirty="0"/>
              <a:t>POSSIBILE INTUBAZIONE </a:t>
            </a:r>
            <a:r>
              <a:rPr lang="it-IT" sz="2400" dirty="0"/>
              <a:t>(MENO RISCHIO DI INALAZIONE, MANOVRE PROLUNGATE, RIMOZIONE COAGULI)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it-IT" sz="2400" b="1" dirty="0"/>
              <a:t>POSIZIONE DEL PAZIENTE </a:t>
            </a:r>
            <a:r>
              <a:rPr lang="it-IT" sz="2400" dirty="0"/>
              <a:t>(MOBILIZZAZIONE DEL LETTINO)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45F05A8-422C-4E24-862C-B2A7BF5AA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972" y="296864"/>
            <a:ext cx="3545485" cy="19870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237547-8730-4582-AFD8-0BA84E12B25B}"/>
              </a:ext>
            </a:extLst>
          </p:cNvPr>
          <p:cNvSpPr txBox="1"/>
          <p:nvPr/>
        </p:nvSpPr>
        <p:spPr>
          <a:xfrm>
            <a:off x="672530" y="851654"/>
            <a:ext cx="60946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b="1" dirty="0"/>
              <a:t>DOVE?</a:t>
            </a:r>
          </a:p>
        </p:txBody>
      </p:sp>
    </p:spTree>
    <p:extLst>
      <p:ext uri="{BB962C8B-B14F-4D97-AF65-F5344CB8AC3E}">
        <p14:creationId xmlns:p14="http://schemas.microsoft.com/office/powerpoint/2010/main" val="2395067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478885" y="2367171"/>
            <a:ext cx="8628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MODIFICARE </a:t>
            </a:r>
          </a:p>
          <a:p>
            <a:r>
              <a:rPr lang="it-IT" sz="2400" b="1" dirty="0"/>
              <a:t>LA POSIZIONE DEL PAZIENTE</a:t>
            </a:r>
          </a:p>
          <a:p>
            <a:r>
              <a:rPr lang="it-IT" sz="2400" b="1" dirty="0"/>
              <a:t>AIUTA AD ESPORRE LA FONTE </a:t>
            </a:r>
          </a:p>
          <a:p>
            <a:r>
              <a:rPr lang="it-IT" sz="2400" b="1" dirty="0"/>
              <a:t>DEL SANGUINAMENTO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ABEDDC-54EB-404B-A4AB-5DE5391139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39" y="762868"/>
            <a:ext cx="6577898" cy="4474723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6747435-99C4-4C6D-A195-60EAD39A4448}"/>
              </a:ext>
            </a:extLst>
          </p:cNvPr>
          <p:cNvSpPr txBox="1"/>
          <p:nvPr/>
        </p:nvSpPr>
        <p:spPr>
          <a:xfrm>
            <a:off x="5084989" y="5400280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Polese L, Giugliano E, et al. </a:t>
            </a:r>
            <a:r>
              <a:rPr lang="it-IT" dirty="0" err="1"/>
              <a:t>Patient</a:t>
            </a:r>
            <a:r>
              <a:rPr lang="it-IT" dirty="0"/>
              <a:t> Position in Operative </a:t>
            </a:r>
            <a:r>
              <a:rPr lang="it-IT" dirty="0" err="1"/>
              <a:t>Endoscopy</a:t>
            </a:r>
            <a:r>
              <a:rPr lang="it-IT" dirty="0"/>
              <a:t>. J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. 2023 </a:t>
            </a:r>
            <a:r>
              <a:rPr lang="it-IT" dirty="0" err="1"/>
              <a:t>Oct</a:t>
            </a:r>
            <a:r>
              <a:rPr lang="it-IT" dirty="0"/>
              <a:t> 28;12(21):6822.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1D6C0DF-8E34-48F3-8EE9-5E49FA327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51" y="129113"/>
            <a:ext cx="5563449" cy="14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1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315164" y="948014"/>
            <a:ext cx="854491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IL LETTINO DI SALA OPERATORIA</a:t>
            </a:r>
          </a:p>
          <a:p>
            <a:r>
              <a:rPr lang="it-IT" sz="2000" b="1" dirty="0"/>
              <a:t>PERMETTE DI MODIFICARE LA POSIZIONE </a:t>
            </a:r>
          </a:p>
          <a:p>
            <a:r>
              <a:rPr lang="it-IT" sz="2000" b="1" dirty="0"/>
              <a:t>DEL PAZIENTE FACENDO RUOTARE </a:t>
            </a:r>
          </a:p>
          <a:p>
            <a:r>
              <a:rPr lang="it-IT" sz="2000" b="1" dirty="0"/>
              <a:t>IL PAZIENTE</a:t>
            </a:r>
          </a:p>
          <a:p>
            <a:r>
              <a:rPr lang="it-IT" sz="2000" b="1" dirty="0"/>
              <a:t>SUL PIANO TRASVERSO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C9EF95E-B08D-42BB-B9FE-2551D753B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85" y="744635"/>
            <a:ext cx="3390785" cy="4521047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AA92EF1-EB5B-4FE6-A36C-1B383708F6FE}"/>
              </a:ext>
            </a:extLst>
          </p:cNvPr>
          <p:cNvCxnSpPr>
            <a:cxnSpLocks/>
          </p:cNvCxnSpPr>
          <p:nvPr/>
        </p:nvCxnSpPr>
        <p:spPr>
          <a:xfrm>
            <a:off x="4706007" y="4028090"/>
            <a:ext cx="427245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B617546A-4C1C-4C7E-AEE1-9B9D8E4E8BBF}"/>
              </a:ext>
            </a:extLst>
          </p:cNvPr>
          <p:cNvCxnSpPr>
            <a:cxnSpLocks/>
          </p:cNvCxnSpPr>
          <p:nvPr/>
        </p:nvCxnSpPr>
        <p:spPr>
          <a:xfrm flipH="1" flipV="1">
            <a:off x="4706007" y="2636196"/>
            <a:ext cx="4272457" cy="139189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Arco 18">
            <a:extLst>
              <a:ext uri="{FF2B5EF4-FFF2-40B4-BE49-F238E27FC236}">
                <a16:creationId xmlns:a16="http://schemas.microsoft.com/office/drawing/2014/main" id="{81F852E9-AA42-4A59-B180-E3ACE16B2FA3}"/>
              </a:ext>
            </a:extLst>
          </p:cNvPr>
          <p:cNvSpPr/>
          <p:nvPr/>
        </p:nvSpPr>
        <p:spPr>
          <a:xfrm rot="15831009">
            <a:off x="7479453" y="3674400"/>
            <a:ext cx="789991" cy="736107"/>
          </a:xfrm>
          <a:prstGeom prst="arc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642ED16-0881-44C0-A36F-63B497D8350E}"/>
              </a:ext>
            </a:extLst>
          </p:cNvPr>
          <p:cNvSpPr txBox="1"/>
          <p:nvPr/>
        </p:nvSpPr>
        <p:spPr>
          <a:xfrm>
            <a:off x="4306776" y="3058355"/>
            <a:ext cx="155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25°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0E7735-2577-42EC-A6A8-E4D069BC98BF}"/>
              </a:ext>
            </a:extLst>
          </p:cNvPr>
          <p:cNvSpPr txBox="1"/>
          <p:nvPr/>
        </p:nvSpPr>
        <p:spPr>
          <a:xfrm>
            <a:off x="5084989" y="5400280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Polese L, Giugliano E, et al. </a:t>
            </a:r>
            <a:r>
              <a:rPr lang="it-IT" dirty="0" err="1"/>
              <a:t>Patient</a:t>
            </a:r>
            <a:r>
              <a:rPr lang="it-IT" dirty="0"/>
              <a:t> Position in Operative </a:t>
            </a:r>
            <a:r>
              <a:rPr lang="it-IT" dirty="0" err="1"/>
              <a:t>Endoscopy</a:t>
            </a:r>
            <a:r>
              <a:rPr lang="it-IT" dirty="0"/>
              <a:t>. J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. 2023 </a:t>
            </a:r>
            <a:r>
              <a:rPr lang="it-IT" dirty="0" err="1"/>
              <a:t>Oct</a:t>
            </a:r>
            <a:r>
              <a:rPr lang="it-IT" dirty="0"/>
              <a:t> 28;12(21):6822.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A59938A-1973-49F0-9B0C-885AD6CF05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8" y="2636196"/>
            <a:ext cx="2978852" cy="28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5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581481" y="785728"/>
            <a:ext cx="85449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…E SUL PIANO SAGGITALE</a:t>
            </a:r>
          </a:p>
          <a:p>
            <a:r>
              <a:rPr lang="it-IT" sz="2400" b="1" dirty="0"/>
              <a:t>(TRENDELEMBURG/</a:t>
            </a:r>
          </a:p>
          <a:p>
            <a:r>
              <a:rPr lang="it-IT" sz="2400" b="1" dirty="0"/>
              <a:t>ANTITRENDELEMBURG)</a:t>
            </a:r>
            <a:endParaRPr lang="it-IT" sz="2400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AB4A92-C93D-4E56-9A41-F23CB380F3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663" y="404812"/>
            <a:ext cx="6688374" cy="26483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4B59F9D-09B6-4EA7-B51C-D53891539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60" y="3133327"/>
            <a:ext cx="6802877" cy="27435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D20E8D-2FDC-4EA4-8440-352B02B3AA85}"/>
              </a:ext>
            </a:extLst>
          </p:cNvPr>
          <p:cNvSpPr txBox="1"/>
          <p:nvPr/>
        </p:nvSpPr>
        <p:spPr>
          <a:xfrm>
            <a:off x="3557746" y="5310734"/>
            <a:ext cx="60943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Polese L, Giugliano E, et al. </a:t>
            </a:r>
            <a:r>
              <a:rPr lang="it-IT" dirty="0" err="1"/>
              <a:t>Patient</a:t>
            </a:r>
            <a:r>
              <a:rPr lang="it-IT" dirty="0"/>
              <a:t> Position in Operative </a:t>
            </a:r>
            <a:r>
              <a:rPr lang="it-IT" dirty="0" err="1"/>
              <a:t>Endoscopy</a:t>
            </a:r>
            <a:r>
              <a:rPr lang="it-IT" dirty="0"/>
              <a:t>. J </a:t>
            </a:r>
            <a:r>
              <a:rPr lang="it-IT" dirty="0" err="1"/>
              <a:t>Clin</a:t>
            </a:r>
            <a:r>
              <a:rPr lang="it-IT" dirty="0"/>
              <a:t> </a:t>
            </a:r>
            <a:r>
              <a:rPr lang="it-IT" dirty="0" err="1"/>
              <a:t>Med</a:t>
            </a:r>
            <a:r>
              <a:rPr lang="it-IT" dirty="0"/>
              <a:t>. 2023 </a:t>
            </a:r>
            <a:r>
              <a:rPr lang="it-IT" dirty="0" err="1"/>
              <a:t>Oct</a:t>
            </a:r>
            <a:r>
              <a:rPr lang="it-IT" dirty="0"/>
              <a:t> 28;12(21):6822.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C817ADB-ACBC-46AD-9BD0-CFC1C0AC99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0" t="50938"/>
          <a:stretch/>
        </p:blipFill>
        <p:spPr>
          <a:xfrm rot="-1980000">
            <a:off x="1313838" y="3062132"/>
            <a:ext cx="3642198" cy="219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33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CCF64B-F253-45DC-BA68-D78CBD788F4D}"/>
              </a:ext>
            </a:extLst>
          </p:cNvPr>
          <p:cNvSpPr txBox="1"/>
          <p:nvPr/>
        </p:nvSpPr>
        <p:spPr>
          <a:xfrm>
            <a:off x="1606015" y="909339"/>
            <a:ext cx="854491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QUALE STRUMENTO?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2400" dirty="0"/>
              <a:t>- GASTROSCOPIO BICANALE/CANALE LARGO</a:t>
            </a:r>
          </a:p>
          <a:p>
            <a:endParaRPr lang="it-IT" sz="2400" dirty="0"/>
          </a:p>
          <a:p>
            <a:r>
              <a:rPr lang="it-IT" sz="2400" dirty="0"/>
              <a:t>- OVERTUBE</a:t>
            </a:r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>
                <a:sym typeface="Wingdings" panose="05000000000000000000" pitchFamily="2" charset="2"/>
              </a:rPr>
              <a:t> </a:t>
            </a:r>
            <a:r>
              <a:rPr lang="it-IT" sz="2000" b="1" dirty="0"/>
              <a:t>RIMOZIONE DEL COAGULO</a:t>
            </a:r>
          </a:p>
          <a:p>
            <a:endParaRPr lang="it-IT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EA728C-26A5-493A-B284-3E7E99BE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304" y="589546"/>
            <a:ext cx="3556810" cy="355681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ACBB61E-005B-4858-BFF9-5EF147C39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65" y="2915728"/>
            <a:ext cx="4162478" cy="23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2621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1047</TotalTime>
  <Words>1064</Words>
  <Application>Microsoft Office PowerPoint</Application>
  <PresentationFormat>Widescreen</PresentationFormat>
  <Paragraphs>255</Paragraphs>
  <Slides>34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2" baseType="lpstr">
      <vt:lpstr>Arial</vt:lpstr>
      <vt:lpstr>Calibri</vt:lpstr>
      <vt:lpstr>Cambria Math</vt:lpstr>
      <vt:lpstr>Comic Sans MS</vt:lpstr>
      <vt:lpstr>Tahoma</vt:lpstr>
      <vt:lpstr>Times New Roman</vt:lpstr>
      <vt:lpstr>Wingdings</vt:lpstr>
      <vt:lpstr>RetrospectVTI</vt:lpstr>
      <vt:lpstr>L’ENDOSCOPIA NELLE URGENZE DOPO CHIRURGIA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 conclusione  Endoscopia offre un supporto fondamentale in chirurgia bariatrica   In particolare nel trattamento delle urgenze post-chirurgiche  Utile la figura di un endoscopista dedicato con esperienza specifica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Lino Polese</cp:lastModifiedBy>
  <cp:revision>107</cp:revision>
  <dcterms:created xsi:type="dcterms:W3CDTF">2022-02-27T17:36:31Z</dcterms:created>
  <dcterms:modified xsi:type="dcterms:W3CDTF">2025-05-13T08:28:20Z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